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59" r:id="rId4"/>
    <p:sldId id="258" r:id="rId5"/>
    <p:sldId id="262" r:id="rId6"/>
    <p:sldId id="265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672"/>
    <p:restoredTop sz="94674"/>
  </p:normalViewPr>
  <p:slideViewPr>
    <p:cSldViewPr snapToGrid="0">
      <p:cViewPr varScale="1">
        <p:scale>
          <a:sx n="86" d="100"/>
          <a:sy n="86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3F2B03-7DC7-41B0-AB2E-CCB225F37159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27A84E6-1860-4461-B65C-C4941B3ED2D8}">
      <dgm:prSet/>
      <dgm:spPr/>
      <dgm:t>
        <a:bodyPr/>
        <a:lstStyle/>
        <a:p>
          <a:r>
            <a:rPr lang="en-AU"/>
            <a:t>Forecast 5 days of S&amp;P 500 closing prices</a:t>
          </a:r>
          <a:endParaRPr lang="en-US"/>
        </a:p>
      </dgm:t>
    </dgm:pt>
    <dgm:pt modelId="{F538AF1A-0E26-49DB-8B51-5FB12F23F1EA}" type="parTrans" cxnId="{6EC216AF-3390-49C8-89B6-7F3A85A1E048}">
      <dgm:prSet/>
      <dgm:spPr/>
      <dgm:t>
        <a:bodyPr/>
        <a:lstStyle/>
        <a:p>
          <a:endParaRPr lang="en-US"/>
        </a:p>
      </dgm:t>
    </dgm:pt>
    <dgm:pt modelId="{ECAAB07B-F3AC-4CDF-953A-A94C75798F20}" type="sibTrans" cxnId="{6EC216AF-3390-49C8-89B6-7F3A85A1E048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32101D92-CE3C-4D1B-AF41-A12B2917D186}">
      <dgm:prSet/>
      <dgm:spPr/>
      <dgm:t>
        <a:bodyPr/>
        <a:lstStyle/>
        <a:p>
          <a:r>
            <a:rPr lang="en-AU"/>
            <a:t>Use ARIMA for price dynamics</a:t>
          </a:r>
          <a:endParaRPr lang="en-US"/>
        </a:p>
      </dgm:t>
    </dgm:pt>
    <dgm:pt modelId="{520C359E-84A8-4CE5-8769-1A3A4AF89AF8}" type="parTrans" cxnId="{2F8769E8-2AC9-4E55-BA14-A067A1721CB6}">
      <dgm:prSet/>
      <dgm:spPr/>
      <dgm:t>
        <a:bodyPr/>
        <a:lstStyle/>
        <a:p>
          <a:endParaRPr lang="en-US"/>
        </a:p>
      </dgm:t>
    </dgm:pt>
    <dgm:pt modelId="{154FE4F0-E084-4BD6-A94F-696EA9D6AE9B}" type="sibTrans" cxnId="{2F8769E8-2AC9-4E55-BA14-A067A1721CB6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8CFDD0E4-ED9E-47DF-A09E-885836BD674D}">
      <dgm:prSet/>
      <dgm:spPr/>
      <dgm:t>
        <a:bodyPr/>
        <a:lstStyle/>
        <a:p>
          <a:r>
            <a:rPr lang="en-AU"/>
            <a:t>Use GARCH for volatility</a:t>
          </a:r>
          <a:endParaRPr lang="en-US"/>
        </a:p>
      </dgm:t>
    </dgm:pt>
    <dgm:pt modelId="{626F9C14-AB64-4911-B484-B39FA210596F}" type="parTrans" cxnId="{C6147AA5-5BAC-4FBD-9457-46D4E055E1F2}">
      <dgm:prSet/>
      <dgm:spPr/>
      <dgm:t>
        <a:bodyPr/>
        <a:lstStyle/>
        <a:p>
          <a:endParaRPr lang="en-US"/>
        </a:p>
      </dgm:t>
    </dgm:pt>
    <dgm:pt modelId="{C4363D39-E306-4406-B902-12A6BA836454}" type="sibTrans" cxnId="{C6147AA5-5BAC-4FBD-9457-46D4E055E1F2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1336D322-3A72-41CF-93A4-6A0976265DF8}">
      <dgm:prSet/>
      <dgm:spPr/>
      <dgm:t>
        <a:bodyPr/>
        <a:lstStyle/>
        <a:p>
          <a:r>
            <a:rPr lang="en-AU" dirty="0"/>
            <a:t>Compare models to naive forecast &amp; actuals</a:t>
          </a:r>
          <a:endParaRPr lang="en-US" dirty="0"/>
        </a:p>
      </dgm:t>
    </dgm:pt>
    <dgm:pt modelId="{8AD7278C-0F76-4BE5-B2F9-558F9866C13F}" type="parTrans" cxnId="{F2DD3AAB-B64D-4C5B-A18D-29B8AA7CECFE}">
      <dgm:prSet/>
      <dgm:spPr/>
      <dgm:t>
        <a:bodyPr/>
        <a:lstStyle/>
        <a:p>
          <a:endParaRPr lang="en-US"/>
        </a:p>
      </dgm:t>
    </dgm:pt>
    <dgm:pt modelId="{4BCE5D67-BC4B-459E-A692-95746F45E13C}" type="sibTrans" cxnId="{F2DD3AAB-B64D-4C5B-A18D-29B8AA7CECFE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786DB388-DEA5-914A-8317-E953C4D2EDBD}" type="pres">
      <dgm:prSet presAssocID="{EC3F2B03-7DC7-41B0-AB2E-CCB225F37159}" presName="Name0" presStyleCnt="0">
        <dgm:presLayoutVars>
          <dgm:animLvl val="lvl"/>
          <dgm:resizeHandles val="exact"/>
        </dgm:presLayoutVars>
      </dgm:prSet>
      <dgm:spPr/>
    </dgm:pt>
    <dgm:pt modelId="{2D6BE719-CDEF-1041-9338-A1724E66C4B7}" type="pres">
      <dgm:prSet presAssocID="{F27A84E6-1860-4461-B65C-C4941B3ED2D8}" presName="compositeNode" presStyleCnt="0">
        <dgm:presLayoutVars>
          <dgm:bulletEnabled val="1"/>
        </dgm:presLayoutVars>
      </dgm:prSet>
      <dgm:spPr/>
    </dgm:pt>
    <dgm:pt modelId="{B3D5ECC3-65B7-2348-B190-A7AF53E6ED49}" type="pres">
      <dgm:prSet presAssocID="{F27A84E6-1860-4461-B65C-C4941B3ED2D8}" presName="bgRect" presStyleLbl="bgAccFollowNode1" presStyleIdx="0" presStyleCnt="4"/>
      <dgm:spPr/>
    </dgm:pt>
    <dgm:pt modelId="{BCCD0FD0-39C5-EA4C-8475-C8D1B0C846B8}" type="pres">
      <dgm:prSet presAssocID="{ECAAB07B-F3AC-4CDF-953A-A94C75798F20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E5DC9DB1-A282-E14D-858D-6D89E1213DD2}" type="pres">
      <dgm:prSet presAssocID="{F27A84E6-1860-4461-B65C-C4941B3ED2D8}" presName="bottomLine" presStyleLbl="alignNode1" presStyleIdx="1" presStyleCnt="8">
        <dgm:presLayoutVars/>
      </dgm:prSet>
      <dgm:spPr/>
    </dgm:pt>
    <dgm:pt modelId="{75E0DC77-E735-694A-BE3C-796891AD7856}" type="pres">
      <dgm:prSet presAssocID="{F27A84E6-1860-4461-B65C-C4941B3ED2D8}" presName="nodeText" presStyleLbl="bgAccFollowNode1" presStyleIdx="0" presStyleCnt="4">
        <dgm:presLayoutVars>
          <dgm:bulletEnabled val="1"/>
        </dgm:presLayoutVars>
      </dgm:prSet>
      <dgm:spPr/>
    </dgm:pt>
    <dgm:pt modelId="{CC55EA00-AD2C-1740-8318-A91345057663}" type="pres">
      <dgm:prSet presAssocID="{ECAAB07B-F3AC-4CDF-953A-A94C75798F20}" presName="sibTrans" presStyleCnt="0"/>
      <dgm:spPr/>
    </dgm:pt>
    <dgm:pt modelId="{7B491474-A07C-7646-A6EA-EF1EA81F4278}" type="pres">
      <dgm:prSet presAssocID="{32101D92-CE3C-4D1B-AF41-A12B2917D186}" presName="compositeNode" presStyleCnt="0">
        <dgm:presLayoutVars>
          <dgm:bulletEnabled val="1"/>
        </dgm:presLayoutVars>
      </dgm:prSet>
      <dgm:spPr/>
    </dgm:pt>
    <dgm:pt modelId="{DC65D151-627B-7844-8F3D-CC7424E8F9EF}" type="pres">
      <dgm:prSet presAssocID="{32101D92-CE3C-4D1B-AF41-A12B2917D186}" presName="bgRect" presStyleLbl="bgAccFollowNode1" presStyleIdx="1" presStyleCnt="4"/>
      <dgm:spPr/>
    </dgm:pt>
    <dgm:pt modelId="{838D9E7A-CFBA-1644-8033-166ADA44BA59}" type="pres">
      <dgm:prSet presAssocID="{154FE4F0-E084-4BD6-A94F-696EA9D6AE9B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BAF0CFFE-6F4A-224A-A9F7-DA9FA0AC37D2}" type="pres">
      <dgm:prSet presAssocID="{32101D92-CE3C-4D1B-AF41-A12B2917D186}" presName="bottomLine" presStyleLbl="alignNode1" presStyleIdx="3" presStyleCnt="8">
        <dgm:presLayoutVars/>
      </dgm:prSet>
      <dgm:spPr/>
    </dgm:pt>
    <dgm:pt modelId="{B0C88B9E-F95E-BA46-AD82-F59268663F40}" type="pres">
      <dgm:prSet presAssocID="{32101D92-CE3C-4D1B-AF41-A12B2917D186}" presName="nodeText" presStyleLbl="bgAccFollowNode1" presStyleIdx="1" presStyleCnt="4">
        <dgm:presLayoutVars>
          <dgm:bulletEnabled val="1"/>
        </dgm:presLayoutVars>
      </dgm:prSet>
      <dgm:spPr/>
    </dgm:pt>
    <dgm:pt modelId="{0479E528-06E1-D243-8E85-35AF7D81913F}" type="pres">
      <dgm:prSet presAssocID="{154FE4F0-E084-4BD6-A94F-696EA9D6AE9B}" presName="sibTrans" presStyleCnt="0"/>
      <dgm:spPr/>
    </dgm:pt>
    <dgm:pt modelId="{E63EE626-7C2C-074B-829C-469C3F0365BB}" type="pres">
      <dgm:prSet presAssocID="{8CFDD0E4-ED9E-47DF-A09E-885836BD674D}" presName="compositeNode" presStyleCnt="0">
        <dgm:presLayoutVars>
          <dgm:bulletEnabled val="1"/>
        </dgm:presLayoutVars>
      </dgm:prSet>
      <dgm:spPr/>
    </dgm:pt>
    <dgm:pt modelId="{54EC5701-D94A-2B4E-A277-506F8EDE7444}" type="pres">
      <dgm:prSet presAssocID="{8CFDD0E4-ED9E-47DF-A09E-885836BD674D}" presName="bgRect" presStyleLbl="bgAccFollowNode1" presStyleIdx="2" presStyleCnt="4"/>
      <dgm:spPr/>
    </dgm:pt>
    <dgm:pt modelId="{488942AE-75D7-2642-A2D5-AFFD9DF7D823}" type="pres">
      <dgm:prSet presAssocID="{C4363D39-E306-4406-B902-12A6BA836454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054C39A7-6A38-6A49-B9AE-904CBD8E8E6E}" type="pres">
      <dgm:prSet presAssocID="{8CFDD0E4-ED9E-47DF-A09E-885836BD674D}" presName="bottomLine" presStyleLbl="alignNode1" presStyleIdx="5" presStyleCnt="8">
        <dgm:presLayoutVars/>
      </dgm:prSet>
      <dgm:spPr/>
    </dgm:pt>
    <dgm:pt modelId="{A92D7A2B-2B98-A24E-A1AC-862579D13402}" type="pres">
      <dgm:prSet presAssocID="{8CFDD0E4-ED9E-47DF-A09E-885836BD674D}" presName="nodeText" presStyleLbl="bgAccFollowNode1" presStyleIdx="2" presStyleCnt="4">
        <dgm:presLayoutVars>
          <dgm:bulletEnabled val="1"/>
        </dgm:presLayoutVars>
      </dgm:prSet>
      <dgm:spPr/>
    </dgm:pt>
    <dgm:pt modelId="{3A6E2212-9595-894B-9A14-1AD58150D73C}" type="pres">
      <dgm:prSet presAssocID="{C4363D39-E306-4406-B902-12A6BA836454}" presName="sibTrans" presStyleCnt="0"/>
      <dgm:spPr/>
    </dgm:pt>
    <dgm:pt modelId="{F8809D3E-85B4-A440-9275-BBFD62CF2D02}" type="pres">
      <dgm:prSet presAssocID="{1336D322-3A72-41CF-93A4-6A0976265DF8}" presName="compositeNode" presStyleCnt="0">
        <dgm:presLayoutVars>
          <dgm:bulletEnabled val="1"/>
        </dgm:presLayoutVars>
      </dgm:prSet>
      <dgm:spPr/>
    </dgm:pt>
    <dgm:pt modelId="{7EBEECAE-802B-6540-97CF-0E6E5F849547}" type="pres">
      <dgm:prSet presAssocID="{1336D322-3A72-41CF-93A4-6A0976265DF8}" presName="bgRect" presStyleLbl="bgAccFollowNode1" presStyleIdx="3" presStyleCnt="4"/>
      <dgm:spPr/>
    </dgm:pt>
    <dgm:pt modelId="{0E756141-A1F4-5848-BBEC-1D88E00E6B5D}" type="pres">
      <dgm:prSet presAssocID="{4BCE5D67-BC4B-459E-A692-95746F45E13C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D8524800-8B70-9643-8002-58B3AAE8E0CF}" type="pres">
      <dgm:prSet presAssocID="{1336D322-3A72-41CF-93A4-6A0976265DF8}" presName="bottomLine" presStyleLbl="alignNode1" presStyleIdx="7" presStyleCnt="8">
        <dgm:presLayoutVars/>
      </dgm:prSet>
      <dgm:spPr/>
    </dgm:pt>
    <dgm:pt modelId="{9B820167-6A33-EB4A-964E-4C8C82B6E002}" type="pres">
      <dgm:prSet presAssocID="{1336D322-3A72-41CF-93A4-6A0976265DF8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48979553-7E02-A34E-8164-1D514C695A24}" type="presOf" srcId="{8CFDD0E4-ED9E-47DF-A09E-885836BD674D}" destId="{A92D7A2B-2B98-A24E-A1AC-862579D13402}" srcOrd="1" destOrd="0" presId="urn:microsoft.com/office/officeart/2016/7/layout/BasicLinearProcessNumbered"/>
    <dgm:cxn modelId="{79383255-06BE-274C-96CF-F8C2D0288FAC}" type="presOf" srcId="{154FE4F0-E084-4BD6-A94F-696EA9D6AE9B}" destId="{838D9E7A-CFBA-1644-8033-166ADA44BA59}" srcOrd="0" destOrd="0" presId="urn:microsoft.com/office/officeart/2016/7/layout/BasicLinearProcessNumbered"/>
    <dgm:cxn modelId="{58B9BF58-5484-EB42-83D0-5BCAFCCC4925}" type="presOf" srcId="{ECAAB07B-F3AC-4CDF-953A-A94C75798F20}" destId="{BCCD0FD0-39C5-EA4C-8475-C8D1B0C846B8}" srcOrd="0" destOrd="0" presId="urn:microsoft.com/office/officeart/2016/7/layout/BasicLinearProcessNumbered"/>
    <dgm:cxn modelId="{3CB4EC6B-B698-894F-B3EE-710E94E03926}" type="presOf" srcId="{4BCE5D67-BC4B-459E-A692-95746F45E13C}" destId="{0E756141-A1F4-5848-BBEC-1D88E00E6B5D}" srcOrd="0" destOrd="0" presId="urn:microsoft.com/office/officeart/2016/7/layout/BasicLinearProcessNumbered"/>
    <dgm:cxn modelId="{B03E7E83-400A-914B-A082-A4C4F549B67E}" type="presOf" srcId="{C4363D39-E306-4406-B902-12A6BA836454}" destId="{488942AE-75D7-2642-A2D5-AFFD9DF7D823}" srcOrd="0" destOrd="0" presId="urn:microsoft.com/office/officeart/2016/7/layout/BasicLinearProcessNumbered"/>
    <dgm:cxn modelId="{5FEDB986-EEDA-A241-B2E0-D145BB86C38E}" type="presOf" srcId="{32101D92-CE3C-4D1B-AF41-A12B2917D186}" destId="{B0C88B9E-F95E-BA46-AD82-F59268663F40}" srcOrd="1" destOrd="0" presId="urn:microsoft.com/office/officeart/2016/7/layout/BasicLinearProcessNumbered"/>
    <dgm:cxn modelId="{A441688B-749F-4640-B7F4-2053130ABC64}" type="presOf" srcId="{1336D322-3A72-41CF-93A4-6A0976265DF8}" destId="{7EBEECAE-802B-6540-97CF-0E6E5F849547}" srcOrd="0" destOrd="0" presId="urn:microsoft.com/office/officeart/2016/7/layout/BasicLinearProcessNumbered"/>
    <dgm:cxn modelId="{6884F891-AFCE-D14A-B28A-E74BA7772780}" type="presOf" srcId="{EC3F2B03-7DC7-41B0-AB2E-CCB225F37159}" destId="{786DB388-DEA5-914A-8317-E953C4D2EDBD}" srcOrd="0" destOrd="0" presId="urn:microsoft.com/office/officeart/2016/7/layout/BasicLinearProcessNumbered"/>
    <dgm:cxn modelId="{CE0F349F-B4F1-2C4F-B37E-ECFFDB9C09D7}" type="presOf" srcId="{F27A84E6-1860-4461-B65C-C4941B3ED2D8}" destId="{B3D5ECC3-65B7-2348-B190-A7AF53E6ED49}" srcOrd="0" destOrd="0" presId="urn:microsoft.com/office/officeart/2016/7/layout/BasicLinearProcessNumbered"/>
    <dgm:cxn modelId="{C6147AA5-5BAC-4FBD-9457-46D4E055E1F2}" srcId="{EC3F2B03-7DC7-41B0-AB2E-CCB225F37159}" destId="{8CFDD0E4-ED9E-47DF-A09E-885836BD674D}" srcOrd="2" destOrd="0" parTransId="{626F9C14-AB64-4911-B484-B39FA210596F}" sibTransId="{C4363D39-E306-4406-B902-12A6BA836454}"/>
    <dgm:cxn modelId="{F2DD3AAB-B64D-4C5B-A18D-29B8AA7CECFE}" srcId="{EC3F2B03-7DC7-41B0-AB2E-CCB225F37159}" destId="{1336D322-3A72-41CF-93A4-6A0976265DF8}" srcOrd="3" destOrd="0" parTransId="{8AD7278C-0F76-4BE5-B2F9-558F9866C13F}" sibTransId="{4BCE5D67-BC4B-459E-A692-95746F45E13C}"/>
    <dgm:cxn modelId="{6EC216AF-3390-49C8-89B6-7F3A85A1E048}" srcId="{EC3F2B03-7DC7-41B0-AB2E-CCB225F37159}" destId="{F27A84E6-1860-4461-B65C-C4941B3ED2D8}" srcOrd="0" destOrd="0" parTransId="{F538AF1A-0E26-49DB-8B51-5FB12F23F1EA}" sibTransId="{ECAAB07B-F3AC-4CDF-953A-A94C75798F20}"/>
    <dgm:cxn modelId="{6E9CC9BA-D6C4-C349-BD55-4E7816421BDF}" type="presOf" srcId="{8CFDD0E4-ED9E-47DF-A09E-885836BD674D}" destId="{54EC5701-D94A-2B4E-A277-506F8EDE7444}" srcOrd="0" destOrd="0" presId="urn:microsoft.com/office/officeart/2016/7/layout/BasicLinearProcessNumbered"/>
    <dgm:cxn modelId="{0F8388D6-8B23-1842-9924-3C6102DA9FA5}" type="presOf" srcId="{F27A84E6-1860-4461-B65C-C4941B3ED2D8}" destId="{75E0DC77-E735-694A-BE3C-796891AD7856}" srcOrd="1" destOrd="0" presId="urn:microsoft.com/office/officeart/2016/7/layout/BasicLinearProcessNumbered"/>
    <dgm:cxn modelId="{731E9AE3-0B3A-7348-85E9-CC21A540FA2B}" type="presOf" srcId="{32101D92-CE3C-4D1B-AF41-A12B2917D186}" destId="{DC65D151-627B-7844-8F3D-CC7424E8F9EF}" srcOrd="0" destOrd="0" presId="urn:microsoft.com/office/officeart/2016/7/layout/BasicLinearProcessNumbered"/>
    <dgm:cxn modelId="{2F8769E8-2AC9-4E55-BA14-A067A1721CB6}" srcId="{EC3F2B03-7DC7-41B0-AB2E-CCB225F37159}" destId="{32101D92-CE3C-4D1B-AF41-A12B2917D186}" srcOrd="1" destOrd="0" parTransId="{520C359E-84A8-4CE5-8769-1A3A4AF89AF8}" sibTransId="{154FE4F0-E084-4BD6-A94F-696EA9D6AE9B}"/>
    <dgm:cxn modelId="{B93B19FD-1B5A-4347-95CF-EAEC78551F33}" type="presOf" srcId="{1336D322-3A72-41CF-93A4-6A0976265DF8}" destId="{9B820167-6A33-EB4A-964E-4C8C82B6E002}" srcOrd="1" destOrd="0" presId="urn:microsoft.com/office/officeart/2016/7/layout/BasicLinearProcessNumbered"/>
    <dgm:cxn modelId="{CD5A0EF3-3056-3549-A5BC-E0DD98BF4956}" type="presParOf" srcId="{786DB388-DEA5-914A-8317-E953C4D2EDBD}" destId="{2D6BE719-CDEF-1041-9338-A1724E66C4B7}" srcOrd="0" destOrd="0" presId="urn:microsoft.com/office/officeart/2016/7/layout/BasicLinearProcessNumbered"/>
    <dgm:cxn modelId="{514BFBA2-01C6-BB4C-BCB2-12B5A3F25822}" type="presParOf" srcId="{2D6BE719-CDEF-1041-9338-A1724E66C4B7}" destId="{B3D5ECC3-65B7-2348-B190-A7AF53E6ED49}" srcOrd="0" destOrd="0" presId="urn:microsoft.com/office/officeart/2016/7/layout/BasicLinearProcessNumbered"/>
    <dgm:cxn modelId="{A31F65E6-532C-ED4D-98A5-DBF5EF1464E7}" type="presParOf" srcId="{2D6BE719-CDEF-1041-9338-A1724E66C4B7}" destId="{BCCD0FD0-39C5-EA4C-8475-C8D1B0C846B8}" srcOrd="1" destOrd="0" presId="urn:microsoft.com/office/officeart/2016/7/layout/BasicLinearProcessNumbered"/>
    <dgm:cxn modelId="{B263FB02-1805-9648-A909-9232397B645A}" type="presParOf" srcId="{2D6BE719-CDEF-1041-9338-A1724E66C4B7}" destId="{E5DC9DB1-A282-E14D-858D-6D89E1213DD2}" srcOrd="2" destOrd="0" presId="urn:microsoft.com/office/officeart/2016/7/layout/BasicLinearProcessNumbered"/>
    <dgm:cxn modelId="{8D5E4126-1FC0-E34E-A41E-1E28D7636849}" type="presParOf" srcId="{2D6BE719-CDEF-1041-9338-A1724E66C4B7}" destId="{75E0DC77-E735-694A-BE3C-796891AD7856}" srcOrd="3" destOrd="0" presId="urn:microsoft.com/office/officeart/2016/7/layout/BasicLinearProcessNumbered"/>
    <dgm:cxn modelId="{450CD8C6-E3CB-F543-B6AA-1A0B0722330A}" type="presParOf" srcId="{786DB388-DEA5-914A-8317-E953C4D2EDBD}" destId="{CC55EA00-AD2C-1740-8318-A91345057663}" srcOrd="1" destOrd="0" presId="urn:microsoft.com/office/officeart/2016/7/layout/BasicLinearProcessNumbered"/>
    <dgm:cxn modelId="{19668D1D-8079-F94B-9D28-A7E82C2E6162}" type="presParOf" srcId="{786DB388-DEA5-914A-8317-E953C4D2EDBD}" destId="{7B491474-A07C-7646-A6EA-EF1EA81F4278}" srcOrd="2" destOrd="0" presId="urn:microsoft.com/office/officeart/2016/7/layout/BasicLinearProcessNumbered"/>
    <dgm:cxn modelId="{E7671DE3-961C-3942-8083-97F085D28E9F}" type="presParOf" srcId="{7B491474-A07C-7646-A6EA-EF1EA81F4278}" destId="{DC65D151-627B-7844-8F3D-CC7424E8F9EF}" srcOrd="0" destOrd="0" presId="urn:microsoft.com/office/officeart/2016/7/layout/BasicLinearProcessNumbered"/>
    <dgm:cxn modelId="{B2310B61-F1C5-B64E-ABA3-912BC1B6E237}" type="presParOf" srcId="{7B491474-A07C-7646-A6EA-EF1EA81F4278}" destId="{838D9E7A-CFBA-1644-8033-166ADA44BA59}" srcOrd="1" destOrd="0" presId="urn:microsoft.com/office/officeart/2016/7/layout/BasicLinearProcessNumbered"/>
    <dgm:cxn modelId="{1A66483E-4B42-4241-898B-4AA41B73EB7E}" type="presParOf" srcId="{7B491474-A07C-7646-A6EA-EF1EA81F4278}" destId="{BAF0CFFE-6F4A-224A-A9F7-DA9FA0AC37D2}" srcOrd="2" destOrd="0" presId="urn:microsoft.com/office/officeart/2016/7/layout/BasicLinearProcessNumbered"/>
    <dgm:cxn modelId="{F12D1B85-BA3E-D34C-AE0E-2430428030E4}" type="presParOf" srcId="{7B491474-A07C-7646-A6EA-EF1EA81F4278}" destId="{B0C88B9E-F95E-BA46-AD82-F59268663F40}" srcOrd="3" destOrd="0" presId="urn:microsoft.com/office/officeart/2016/7/layout/BasicLinearProcessNumbered"/>
    <dgm:cxn modelId="{9819ADE4-755F-174C-A570-8900B3F426A6}" type="presParOf" srcId="{786DB388-DEA5-914A-8317-E953C4D2EDBD}" destId="{0479E528-06E1-D243-8E85-35AF7D81913F}" srcOrd="3" destOrd="0" presId="urn:microsoft.com/office/officeart/2016/7/layout/BasicLinearProcessNumbered"/>
    <dgm:cxn modelId="{083685EF-1044-3F41-906A-3ED366B61352}" type="presParOf" srcId="{786DB388-DEA5-914A-8317-E953C4D2EDBD}" destId="{E63EE626-7C2C-074B-829C-469C3F0365BB}" srcOrd="4" destOrd="0" presId="urn:microsoft.com/office/officeart/2016/7/layout/BasicLinearProcessNumbered"/>
    <dgm:cxn modelId="{CFF58FE3-CFFC-FE40-9642-B7B001AF6E3C}" type="presParOf" srcId="{E63EE626-7C2C-074B-829C-469C3F0365BB}" destId="{54EC5701-D94A-2B4E-A277-506F8EDE7444}" srcOrd="0" destOrd="0" presId="urn:microsoft.com/office/officeart/2016/7/layout/BasicLinearProcessNumbered"/>
    <dgm:cxn modelId="{A361AF02-8693-114D-A0BE-26B8F82084CE}" type="presParOf" srcId="{E63EE626-7C2C-074B-829C-469C3F0365BB}" destId="{488942AE-75D7-2642-A2D5-AFFD9DF7D823}" srcOrd="1" destOrd="0" presId="urn:microsoft.com/office/officeart/2016/7/layout/BasicLinearProcessNumbered"/>
    <dgm:cxn modelId="{A5992392-200D-C74A-B3D4-DF2AA1055CCD}" type="presParOf" srcId="{E63EE626-7C2C-074B-829C-469C3F0365BB}" destId="{054C39A7-6A38-6A49-B9AE-904CBD8E8E6E}" srcOrd="2" destOrd="0" presId="urn:microsoft.com/office/officeart/2016/7/layout/BasicLinearProcessNumbered"/>
    <dgm:cxn modelId="{BA0B9436-0BCC-5C48-A083-F5FE75A4FA37}" type="presParOf" srcId="{E63EE626-7C2C-074B-829C-469C3F0365BB}" destId="{A92D7A2B-2B98-A24E-A1AC-862579D13402}" srcOrd="3" destOrd="0" presId="urn:microsoft.com/office/officeart/2016/7/layout/BasicLinearProcessNumbered"/>
    <dgm:cxn modelId="{F55DBA4F-6D2B-5D47-B603-D21A45978B68}" type="presParOf" srcId="{786DB388-DEA5-914A-8317-E953C4D2EDBD}" destId="{3A6E2212-9595-894B-9A14-1AD58150D73C}" srcOrd="5" destOrd="0" presId="urn:microsoft.com/office/officeart/2016/7/layout/BasicLinearProcessNumbered"/>
    <dgm:cxn modelId="{D537DD2A-02CC-DA4A-B145-E91643BD165B}" type="presParOf" srcId="{786DB388-DEA5-914A-8317-E953C4D2EDBD}" destId="{F8809D3E-85B4-A440-9275-BBFD62CF2D02}" srcOrd="6" destOrd="0" presId="urn:microsoft.com/office/officeart/2016/7/layout/BasicLinearProcessNumbered"/>
    <dgm:cxn modelId="{7B13AEA0-8943-B243-BCF2-4E44C5BEBAFE}" type="presParOf" srcId="{F8809D3E-85B4-A440-9275-BBFD62CF2D02}" destId="{7EBEECAE-802B-6540-97CF-0E6E5F849547}" srcOrd="0" destOrd="0" presId="urn:microsoft.com/office/officeart/2016/7/layout/BasicLinearProcessNumbered"/>
    <dgm:cxn modelId="{03314073-8DB0-DA48-A11F-FCF2394CF418}" type="presParOf" srcId="{F8809D3E-85B4-A440-9275-BBFD62CF2D02}" destId="{0E756141-A1F4-5848-BBEC-1D88E00E6B5D}" srcOrd="1" destOrd="0" presId="urn:microsoft.com/office/officeart/2016/7/layout/BasicLinearProcessNumbered"/>
    <dgm:cxn modelId="{9E1692F5-03FE-0646-95B2-93515D3C810B}" type="presParOf" srcId="{F8809D3E-85B4-A440-9275-BBFD62CF2D02}" destId="{D8524800-8B70-9643-8002-58B3AAE8E0CF}" srcOrd="2" destOrd="0" presId="urn:microsoft.com/office/officeart/2016/7/layout/BasicLinearProcessNumbered"/>
    <dgm:cxn modelId="{0A1975C1-50FB-C64D-9AF5-4CF40D364578}" type="presParOf" srcId="{F8809D3E-85B4-A440-9275-BBFD62CF2D02}" destId="{9B820167-6A33-EB4A-964E-4C8C82B6E002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D5ECC3-65B7-2348-B190-A7AF53E6ED49}">
      <dsp:nvSpPr>
        <dsp:cNvPr id="0" name=""/>
        <dsp:cNvSpPr/>
      </dsp:nvSpPr>
      <dsp:spPr>
        <a:xfrm>
          <a:off x="3201" y="318495"/>
          <a:ext cx="2539866" cy="3555813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018" tIns="330200" rIns="19801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Forecast 5 days of S&amp;P 500 closing prices</a:t>
          </a:r>
          <a:endParaRPr lang="en-US" sz="2600" kern="1200"/>
        </a:p>
      </dsp:txBody>
      <dsp:txXfrm>
        <a:off x="3201" y="1669704"/>
        <a:ext cx="2539866" cy="2133487"/>
      </dsp:txXfrm>
    </dsp:sp>
    <dsp:sp modelId="{BCCD0FD0-39C5-EA4C-8475-C8D1B0C846B8}">
      <dsp:nvSpPr>
        <dsp:cNvPr id="0" name=""/>
        <dsp:cNvSpPr/>
      </dsp:nvSpPr>
      <dsp:spPr>
        <a:xfrm>
          <a:off x="739762" y="674077"/>
          <a:ext cx="1066743" cy="10667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68" tIns="12700" rIns="8316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895983" y="830298"/>
        <a:ext cx="754301" cy="754301"/>
      </dsp:txXfrm>
    </dsp:sp>
    <dsp:sp modelId="{E5DC9DB1-A282-E14D-858D-6D89E1213DD2}">
      <dsp:nvSpPr>
        <dsp:cNvPr id="0" name=""/>
        <dsp:cNvSpPr/>
      </dsp:nvSpPr>
      <dsp:spPr>
        <a:xfrm>
          <a:off x="3201" y="3874237"/>
          <a:ext cx="2539866" cy="72"/>
        </a:xfrm>
        <a:prstGeom prst="rect">
          <a:avLst/>
        </a:prstGeom>
        <a:solidFill>
          <a:schemeClr val="accent2">
            <a:hueOff val="920516"/>
            <a:satOff val="-2642"/>
            <a:lumOff val="-4230"/>
            <a:alphaOff val="0"/>
          </a:schemeClr>
        </a:solidFill>
        <a:ln w="19050" cap="flat" cmpd="sng" algn="ctr">
          <a:solidFill>
            <a:schemeClr val="accent2">
              <a:hueOff val="920516"/>
              <a:satOff val="-2642"/>
              <a:lumOff val="-42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65D151-627B-7844-8F3D-CC7424E8F9EF}">
      <dsp:nvSpPr>
        <dsp:cNvPr id="0" name=""/>
        <dsp:cNvSpPr/>
      </dsp:nvSpPr>
      <dsp:spPr>
        <a:xfrm>
          <a:off x="2797054" y="318495"/>
          <a:ext cx="2539866" cy="3555813"/>
        </a:xfrm>
        <a:prstGeom prst="rect">
          <a:avLst/>
        </a:prstGeom>
        <a:solidFill>
          <a:schemeClr val="accent2">
            <a:tint val="40000"/>
            <a:alpha val="90000"/>
            <a:hueOff val="2244906"/>
            <a:satOff val="-20744"/>
            <a:lumOff val="-233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2244906"/>
              <a:satOff val="-20744"/>
              <a:lumOff val="-23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018" tIns="330200" rIns="19801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Use ARIMA for price dynamics</a:t>
          </a:r>
          <a:endParaRPr lang="en-US" sz="2600" kern="1200"/>
        </a:p>
      </dsp:txBody>
      <dsp:txXfrm>
        <a:off x="2797054" y="1669704"/>
        <a:ext cx="2539866" cy="2133487"/>
      </dsp:txXfrm>
    </dsp:sp>
    <dsp:sp modelId="{838D9E7A-CFBA-1644-8033-166ADA44BA59}">
      <dsp:nvSpPr>
        <dsp:cNvPr id="0" name=""/>
        <dsp:cNvSpPr/>
      </dsp:nvSpPr>
      <dsp:spPr>
        <a:xfrm>
          <a:off x="3533615" y="674077"/>
          <a:ext cx="1066743" cy="1066743"/>
        </a:xfrm>
        <a:prstGeom prst="ellipse">
          <a:avLst/>
        </a:prstGeom>
        <a:solidFill>
          <a:schemeClr val="accent2">
            <a:hueOff val="1841033"/>
            <a:satOff val="-5284"/>
            <a:lumOff val="-8460"/>
            <a:alphaOff val="0"/>
          </a:schemeClr>
        </a:solidFill>
        <a:ln w="19050" cap="flat" cmpd="sng" algn="ctr">
          <a:solidFill>
            <a:schemeClr val="accent2">
              <a:hueOff val="1841033"/>
              <a:satOff val="-5284"/>
              <a:lumOff val="-846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68" tIns="12700" rIns="8316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689836" y="830298"/>
        <a:ext cx="754301" cy="754301"/>
      </dsp:txXfrm>
    </dsp:sp>
    <dsp:sp modelId="{BAF0CFFE-6F4A-224A-A9F7-DA9FA0AC37D2}">
      <dsp:nvSpPr>
        <dsp:cNvPr id="0" name=""/>
        <dsp:cNvSpPr/>
      </dsp:nvSpPr>
      <dsp:spPr>
        <a:xfrm>
          <a:off x="2797054" y="3874237"/>
          <a:ext cx="2539866" cy="72"/>
        </a:xfrm>
        <a:prstGeom prst="rect">
          <a:avLst/>
        </a:prstGeom>
        <a:solidFill>
          <a:schemeClr val="accent2">
            <a:hueOff val="2761549"/>
            <a:satOff val="-7926"/>
            <a:lumOff val="-12690"/>
            <a:alphaOff val="0"/>
          </a:schemeClr>
        </a:solidFill>
        <a:ln w="19050" cap="flat" cmpd="sng" algn="ctr">
          <a:solidFill>
            <a:schemeClr val="accent2">
              <a:hueOff val="2761549"/>
              <a:satOff val="-7926"/>
              <a:lumOff val="-126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EC5701-D94A-2B4E-A277-506F8EDE7444}">
      <dsp:nvSpPr>
        <dsp:cNvPr id="0" name=""/>
        <dsp:cNvSpPr/>
      </dsp:nvSpPr>
      <dsp:spPr>
        <a:xfrm>
          <a:off x="5590907" y="318495"/>
          <a:ext cx="2539866" cy="3555813"/>
        </a:xfrm>
        <a:prstGeom prst="rect">
          <a:avLst/>
        </a:prstGeom>
        <a:solidFill>
          <a:schemeClr val="accent2">
            <a:tint val="40000"/>
            <a:alpha val="90000"/>
            <a:hueOff val="4489812"/>
            <a:satOff val="-41488"/>
            <a:lumOff val="-4677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4489812"/>
              <a:satOff val="-41488"/>
              <a:lumOff val="-46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018" tIns="330200" rIns="19801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/>
            <a:t>Use GARCH for volatility</a:t>
          </a:r>
          <a:endParaRPr lang="en-US" sz="2600" kern="1200"/>
        </a:p>
      </dsp:txBody>
      <dsp:txXfrm>
        <a:off x="5590907" y="1669704"/>
        <a:ext cx="2539866" cy="2133487"/>
      </dsp:txXfrm>
    </dsp:sp>
    <dsp:sp modelId="{488942AE-75D7-2642-A2D5-AFFD9DF7D823}">
      <dsp:nvSpPr>
        <dsp:cNvPr id="0" name=""/>
        <dsp:cNvSpPr/>
      </dsp:nvSpPr>
      <dsp:spPr>
        <a:xfrm>
          <a:off x="6327469" y="674077"/>
          <a:ext cx="1066743" cy="1066743"/>
        </a:xfrm>
        <a:prstGeom prst="ellipse">
          <a:avLst/>
        </a:prstGeom>
        <a:solidFill>
          <a:schemeClr val="accent2">
            <a:hueOff val="3682065"/>
            <a:satOff val="-10567"/>
            <a:lumOff val="-16919"/>
            <a:alphaOff val="0"/>
          </a:schemeClr>
        </a:solidFill>
        <a:ln w="19050" cap="flat" cmpd="sng" algn="ctr">
          <a:solidFill>
            <a:schemeClr val="accent2">
              <a:hueOff val="3682065"/>
              <a:satOff val="-10567"/>
              <a:lumOff val="-169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68" tIns="12700" rIns="8316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483690" y="830298"/>
        <a:ext cx="754301" cy="754301"/>
      </dsp:txXfrm>
    </dsp:sp>
    <dsp:sp modelId="{054C39A7-6A38-6A49-B9AE-904CBD8E8E6E}">
      <dsp:nvSpPr>
        <dsp:cNvPr id="0" name=""/>
        <dsp:cNvSpPr/>
      </dsp:nvSpPr>
      <dsp:spPr>
        <a:xfrm>
          <a:off x="5590907" y="3874237"/>
          <a:ext cx="2539866" cy="72"/>
        </a:xfrm>
        <a:prstGeom prst="rect">
          <a:avLst/>
        </a:prstGeom>
        <a:solidFill>
          <a:schemeClr val="accent2">
            <a:hueOff val="4602581"/>
            <a:satOff val="-13209"/>
            <a:lumOff val="-21149"/>
            <a:alphaOff val="0"/>
          </a:schemeClr>
        </a:solidFill>
        <a:ln w="19050" cap="flat" cmpd="sng" algn="ctr">
          <a:solidFill>
            <a:schemeClr val="accent2">
              <a:hueOff val="4602581"/>
              <a:satOff val="-13209"/>
              <a:lumOff val="-2114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BEECAE-802B-6540-97CF-0E6E5F849547}">
      <dsp:nvSpPr>
        <dsp:cNvPr id="0" name=""/>
        <dsp:cNvSpPr/>
      </dsp:nvSpPr>
      <dsp:spPr>
        <a:xfrm>
          <a:off x="8384760" y="318495"/>
          <a:ext cx="2539866" cy="3555813"/>
        </a:xfrm>
        <a:prstGeom prst="rect">
          <a:avLst/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018" tIns="330200" rIns="198018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kern="1200" dirty="0"/>
            <a:t>Compare models to naive forecast &amp; actuals</a:t>
          </a:r>
          <a:endParaRPr lang="en-US" sz="2600" kern="1200" dirty="0"/>
        </a:p>
      </dsp:txBody>
      <dsp:txXfrm>
        <a:off x="8384760" y="1669704"/>
        <a:ext cx="2539866" cy="2133487"/>
      </dsp:txXfrm>
    </dsp:sp>
    <dsp:sp modelId="{0E756141-A1F4-5848-BBEC-1D88E00E6B5D}">
      <dsp:nvSpPr>
        <dsp:cNvPr id="0" name=""/>
        <dsp:cNvSpPr/>
      </dsp:nvSpPr>
      <dsp:spPr>
        <a:xfrm>
          <a:off x="9121322" y="674077"/>
          <a:ext cx="1066743" cy="1066743"/>
        </a:xfrm>
        <a:prstGeom prst="ellipse">
          <a:avLst/>
        </a:prstGeom>
        <a:solidFill>
          <a:schemeClr val="accent2">
            <a:hueOff val="5523098"/>
            <a:satOff val="-15851"/>
            <a:lumOff val="-25379"/>
            <a:alphaOff val="0"/>
          </a:schemeClr>
        </a:solidFill>
        <a:ln w="19050" cap="flat" cmpd="sng" algn="ctr">
          <a:solidFill>
            <a:schemeClr val="accent2">
              <a:hueOff val="5523098"/>
              <a:satOff val="-15851"/>
              <a:lumOff val="-253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168" tIns="12700" rIns="83168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9277543" y="830298"/>
        <a:ext cx="754301" cy="754301"/>
      </dsp:txXfrm>
    </dsp:sp>
    <dsp:sp modelId="{D8524800-8B70-9643-8002-58B3AAE8E0CF}">
      <dsp:nvSpPr>
        <dsp:cNvPr id="0" name=""/>
        <dsp:cNvSpPr/>
      </dsp:nvSpPr>
      <dsp:spPr>
        <a:xfrm>
          <a:off x="8384760" y="3874237"/>
          <a:ext cx="2539866" cy="72"/>
        </a:xfrm>
        <a:prstGeom prst="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B67EF-8FA0-0249-ABEC-D556CA8B6B25}" type="datetimeFigureOut">
              <a:rPr lang="en-US" smtClean="0"/>
              <a:t>4/9/25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3D9482-D638-924E-ABC9-7BEEA6FB7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03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AU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Short-Term S&amp;P 500 Forecasting with ARIMA and GARCH – Key Results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AU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Introduction</a:t>
            </a:r>
            <a:endParaRPr lang="en-AU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Hello everyone! Today we’ll be presenting the key results of our project on short-term forecasting of the S&amp;P 500 index using ARIMA and GARCH models. We wanted to see if combining a model for price trends (ARIMA) with a model for volatility (GARCH) could improve 5-day ahead forecasts of the S&amp;P 500’s closing price.</a:t>
            </a:r>
            <a:br>
              <a:rPr lang="en-AU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AU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 other words, could we predict the S&amp;P 500’s daily closing prices for a week (Monday through Friday) better than a simple guess?</a:t>
            </a:r>
            <a:br>
              <a:rPr lang="en-AU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AU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motivation came from the fact that stock prices often behave like a random walk – they’re hard to forecast because they have no clear pattern and tend to wander unpredictably.</a:t>
            </a:r>
            <a:br>
              <a:rPr lang="en-AU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AU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Also, we know that while prices drift upward in the long run, daily returns (percentage changes) often show volatility clustering – periods of high volatility followed by high volatility.</a:t>
            </a:r>
            <a:br>
              <a:rPr lang="en-AU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AU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Our goal was to leverage these insights: use ARIMA to capture any short-term momentum in price changes, and use GARCH to capture the changing volatility, and see if this combined approach yields better accuracy than simpler methods.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3D9482-D638-924E-ABC9-7BEEA6FB7B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99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3D9482-D638-924E-ABC9-7BEEA6FB7B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05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767F7-B8DD-003E-C205-8F1FADD11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8FFD5B-91BB-0BF3-8EBD-B1B8BB4BC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E6252-23E8-8DA0-45CB-3C59FB0BD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BFCCE-36B5-046B-5B89-07295C5B4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CB072-73F6-4D3D-5EF3-F8A4AF477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29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8E394-B3A7-1E35-1722-06064E37F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7B4811-92E3-3477-98F2-8C7D7BC95F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A64B1-EE07-8310-5E90-D6764F2F4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1BA6A-3535-86AB-9E05-69FAD9ADD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A97A3-1376-CB59-C329-8C791FC2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32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F295B-9820-93A7-1629-C9D701BD35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062964-9C47-5808-7812-6090AE1860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C5922-0B01-26F5-154D-BF93CCC2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EDA71-0608-FCFA-4B0A-A30C240C4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11D4-A3DD-6BB6-0C8F-E964E91B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58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3C2B7-9769-3EC0-B0AB-6E2B01547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65F2D-7012-54C4-AD8C-CE7161FD9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A36F2-2AC4-AB85-98A3-3FBF557D9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ED6BB-66FB-E63D-3FFA-D4799C50E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752CA-8788-B596-1B7B-64E0C8967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932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BD602-4A28-6398-4477-A8DF1E3B6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A0856-A89C-F5F6-3BFC-BB7859D57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46044-C5FF-836F-96EB-D0578E6E5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2367A-CC17-F9F1-0681-D9BC9535D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0D79-6B9E-D08C-6BFD-71ABF34B0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326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D37C8-7276-9F5E-E15B-EF9FE0EAF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8E46D-B5AD-8B6A-E343-75FA3DE673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0A51DB-7B6F-54ED-5DC4-89A3EEBA5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5DDBE-1F9F-E9FD-8F51-765BEA26B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77B7C-58B2-0940-D95F-48B2CEA2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1AB262-1905-31D9-972F-D552D5734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69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BEA5D-ED0F-393A-4BE4-23D8E085C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8F4F0-C7D4-8586-E69B-133CAA0D8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506B3-42C4-1616-D9F4-D296B9FC0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B8F3D8-45C8-ECDB-B751-F80DBDCA1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6E16CD-E7C3-F416-98A2-6DAE9DAAB3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23ADDE-A848-3235-7522-626D27D65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85456F-2993-1F7D-5CE4-837A5A61F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EDE3FF-DC0C-FAA8-6718-7957E1E27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8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B4A23-5D0A-ACB8-7576-A1A21A361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A45F92-5CC6-F2E8-A65F-2A842E023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6BA5F3-37E0-7130-436A-E3F0B127B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71AEA1-66C4-80FB-90FE-04389EF34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97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CD651B-E7A9-C001-C8FC-FCBE36E64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7BF3A7-B7DC-4598-F059-4E5A20534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C23A8-85F0-44AC-6552-5162E0DD1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53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210A-212D-D1CC-1972-E59672DBE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10A03-71FF-4C87-E14E-24CB8DCA0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77C7AB-8F94-76A3-C00E-ACD539D33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028F3-EDD2-9F25-AB0D-57CC10AF5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A19FA-84E2-B0EB-718F-C3692100D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D3E164-5F65-DBE8-689F-422D5F5C2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701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45409-FAF6-52B5-A1CF-2A668668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CB69E6-0705-25DB-344D-1C8D837369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504023-F75D-6281-2E4F-3F6BA2682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174092-79BB-9E94-289C-3F46C6F18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6DD260-BE5F-80A8-FF4E-9990F29AE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87999-E173-E494-AE5B-237318D2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11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B2C2C9-ABD9-1FDD-3B41-031FF1FB9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0765EC-5A8B-3D05-4C74-62D150C7B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C2C97-9494-669B-0A9F-D5FA869978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410DD0-9D42-9243-AC64-50E61BFA64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F8910-383C-765E-6A0B-ECD26192F9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B2BE6-C2DA-99DB-FDD8-6DE8311DD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FDF0BC-E400-0345-8096-4FA78F925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388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30859B-EBB1-7679-722E-721C4F482B4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rcRect l="12445" r="-1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2A7130-AE53-4EDB-6B55-2E53C0F30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rgbClr val="FFFFFF"/>
                </a:solidFill>
              </a:rPr>
              <a:t>Short-Term S&amp;P 500 Forecasting with ARIMA and GARCH – Key Results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5CDA5-F8AA-3CB9-769D-B7A5C1157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GROUP 16</a:t>
            </a:r>
          </a:p>
        </p:txBody>
      </p:sp>
      <p:pic>
        <p:nvPicPr>
          <p:cNvPr id="25" name="Audio 24">
            <a:extLst>
              <a:ext uri="{FF2B5EF4-FFF2-40B4-BE49-F238E27FC236}">
                <a16:creationId xmlns:a16="http://schemas.microsoft.com/office/drawing/2014/main" id="{1C949F38-A4DA-0D7E-DCF1-11BEB1C8AC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1054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86413"/>
    </mc:Choice>
    <mc:Fallback xmlns="">
      <p:transition spd="slow" advTm="86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2218D8-4FA9-9346-6498-1C9464077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AA427-2A8C-06F1-BAE1-06A5903C5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36D9F6-B95B-ED16-FC9D-2AA240266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018FDB-036C-ED8A-0CE8-64CCA6B36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5AE3A8-3E4B-C6CC-CF77-B76D1332C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E082C3-C6AC-5634-AD06-BCDC3D36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AU" sz="4000">
                <a:solidFill>
                  <a:srgbClr val="FFFFFF"/>
                </a:solidFill>
              </a:rPr>
              <a:t>Project Objective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50187A-CFC2-97DB-32BF-9E72424E45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7143143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0" name="Audio 9">
            <a:extLst>
              <a:ext uri="{FF2B5EF4-FFF2-40B4-BE49-F238E27FC236}">
                <a16:creationId xmlns:a16="http://schemas.microsoft.com/office/drawing/2014/main" id="{B3DF3B8C-41E7-6749-D696-77347EC4B4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61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587"/>
    </mc:Choice>
    <mc:Fallback xmlns="">
      <p:transition spd="slow" advTm="86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739CA5-F0F5-48E1-8E8C-F24B7182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3">
            <a:extLst>
              <a:ext uri="{FF2B5EF4-FFF2-40B4-BE49-F238E27FC236}">
                <a16:creationId xmlns:a16="http://schemas.microsoft.com/office/drawing/2014/main" id="{3EAD2937-F230-41D4-B9C5-975B129BF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CD444A3-C338-4886-B7F1-4BA2AF46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7A4BFF-8322-DA99-5F4E-E6403D287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56" y="1444741"/>
            <a:ext cx="9357865" cy="1041901"/>
          </a:xfrm>
        </p:spPr>
        <p:txBody>
          <a:bodyPr>
            <a:normAutofit/>
          </a:bodyPr>
          <a:lstStyle/>
          <a:p>
            <a:r>
              <a:rPr lang="en-AU" sz="4000" dirty="0"/>
              <a:t>ARIMA and GARCH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3193F-403E-CA96-A90C-85AF0D7320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2656" y="2701427"/>
            <a:ext cx="4483324" cy="2699968"/>
          </a:xfrm>
        </p:spPr>
        <p:txBody>
          <a:bodyPr>
            <a:normAutofit/>
          </a:bodyPr>
          <a:lstStyle/>
          <a:p>
            <a:r>
              <a:rPr lang="en-AU" sz="2400" dirty="0"/>
              <a:t>ARIMA: captures autocorrelation in returns</a:t>
            </a:r>
          </a:p>
          <a:p>
            <a:r>
              <a:rPr lang="en-AU" sz="24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ARIMA(2,1,2)</a:t>
            </a:r>
            <a:r>
              <a:rPr lang="en-AU" sz="2400" dirty="0">
                <a:effectLst/>
              </a:rPr>
              <a:t> 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4D6BC-18C6-3D6B-9CEB-0D7373C7A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020" y="2701427"/>
            <a:ext cx="4554501" cy="2699968"/>
          </a:xfrm>
        </p:spPr>
        <p:txBody>
          <a:bodyPr>
            <a:normAutofit/>
          </a:bodyPr>
          <a:lstStyle/>
          <a:p>
            <a:r>
              <a:rPr lang="en-AU" sz="2400" dirty="0"/>
              <a:t>GARCH: models changing volatility over time</a:t>
            </a:r>
          </a:p>
          <a:p>
            <a:r>
              <a:rPr lang="en-AU" sz="24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GARCH(1,1) </a:t>
            </a:r>
          </a:p>
          <a:p>
            <a:r>
              <a:rPr lang="en-AU" sz="24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AR(1)-GARCH(1,1)</a:t>
            </a:r>
            <a:endParaRPr lang="en-US" sz="2400" dirty="0"/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5FF7AA28-AB0A-8D55-C4AA-36A9842F1E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2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503"/>
    </mc:Choice>
    <mc:Fallback xmlns="">
      <p:transition spd="slow" advTm="223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06C506-4862-7515-1963-02A2C7A38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AU" sz="4000">
                <a:solidFill>
                  <a:srgbClr val="FFFFFF"/>
                </a:solidFill>
              </a:rPr>
              <a:t>Key Results – Model Performance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6B353CB-5E7B-4B77-24DB-7FE7F6A911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744182"/>
              </p:ext>
            </p:extLst>
          </p:nvPr>
        </p:nvGraphicFramePr>
        <p:xfrm>
          <a:off x="644056" y="2167791"/>
          <a:ext cx="10927829" cy="4082381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823068">
                  <a:extLst>
                    <a:ext uri="{9D8B030D-6E8A-4147-A177-3AD203B41FA5}">
                      <a16:colId xmlns:a16="http://schemas.microsoft.com/office/drawing/2014/main" val="2558303022"/>
                    </a:ext>
                  </a:extLst>
                </a:gridCol>
                <a:gridCol w="3404998">
                  <a:extLst>
                    <a:ext uri="{9D8B030D-6E8A-4147-A177-3AD203B41FA5}">
                      <a16:colId xmlns:a16="http://schemas.microsoft.com/office/drawing/2014/main" val="2543840596"/>
                    </a:ext>
                  </a:extLst>
                </a:gridCol>
                <a:gridCol w="3699763">
                  <a:extLst>
                    <a:ext uri="{9D8B030D-6E8A-4147-A177-3AD203B41FA5}">
                      <a16:colId xmlns:a16="http://schemas.microsoft.com/office/drawing/2014/main" val="206851341"/>
                    </a:ext>
                  </a:extLst>
                </a:gridCol>
              </a:tblGrid>
              <a:tr h="1087838">
                <a:tc>
                  <a:txBody>
                    <a:bodyPr/>
                    <a:lstStyle/>
                    <a:p>
                      <a:r>
                        <a:rPr lang="en-AU" sz="3100" b="0" cap="all" spc="150">
                          <a:solidFill>
                            <a:schemeClr val="lt1"/>
                          </a:solidFill>
                        </a:rPr>
                        <a:t>Metric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3100" b="0" cap="all" spc="150">
                          <a:solidFill>
                            <a:schemeClr val="lt1"/>
                          </a:solidFill>
                        </a:rPr>
                        <a:t>ARIMA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3100" b="0" cap="all" spc="150">
                          <a:solidFill>
                            <a:schemeClr val="lt1"/>
                          </a:solidFill>
                        </a:rPr>
                        <a:t>GARCH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423063"/>
                  </a:ext>
                </a:extLst>
              </a:tr>
              <a:tr h="998181">
                <a:tc>
                  <a:txBody>
                    <a:bodyPr/>
                    <a:lstStyle/>
                    <a:p>
                      <a:r>
                        <a:rPr lang="en-AU" sz="2500" cap="none" spc="0">
                          <a:solidFill>
                            <a:schemeClr val="tx1"/>
                          </a:solidFill>
                        </a:rPr>
                        <a:t>RMSE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500" cap="none" spc="0">
                          <a:solidFill>
                            <a:schemeClr val="tx1"/>
                          </a:solidFill>
                        </a:rPr>
                        <a:t>170.9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500" cap="none" spc="0">
                          <a:solidFill>
                            <a:schemeClr val="tx1"/>
                          </a:solidFill>
                        </a:rPr>
                        <a:t>187.7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8953432"/>
                  </a:ext>
                </a:extLst>
              </a:tr>
              <a:tr h="998181">
                <a:tc>
                  <a:txBody>
                    <a:bodyPr/>
                    <a:lstStyle/>
                    <a:p>
                      <a:r>
                        <a:rPr lang="en-AU" sz="2500" cap="none" spc="0">
                          <a:solidFill>
                            <a:schemeClr val="tx1"/>
                          </a:solidFill>
                        </a:rPr>
                        <a:t>MAPE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2500" cap="none" spc="0">
                          <a:solidFill>
                            <a:schemeClr val="tx1"/>
                          </a:solidFill>
                        </a:rPr>
                        <a:t>2.74%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AU" sz="2500" cap="none" spc="0">
                          <a:solidFill>
                            <a:schemeClr val="tx1"/>
                          </a:solidFill>
                        </a:rPr>
                        <a:t>3.01%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351150"/>
                  </a:ext>
                </a:extLst>
              </a:tr>
              <a:tr h="998181">
                <a:tc>
                  <a:txBody>
                    <a:bodyPr/>
                    <a:lstStyle/>
                    <a:p>
                      <a:r>
                        <a:rPr lang="en-AU" sz="2500" cap="none" spc="0">
                          <a:solidFill>
                            <a:schemeClr val="tx1"/>
                          </a:solidFill>
                        </a:rPr>
                        <a:t>R²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500" cap="none" spc="0">
                          <a:solidFill>
                            <a:schemeClr val="tx1"/>
                          </a:solidFill>
                        </a:rPr>
                        <a:t>-10.32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AU" sz="2500" cap="none" spc="0">
                          <a:solidFill>
                            <a:schemeClr val="tx1"/>
                          </a:solidFill>
                        </a:rPr>
                        <a:t>-12.65</a:t>
                      </a:r>
                    </a:p>
                  </a:txBody>
                  <a:tcPr marL="268971" marR="268971" marT="268971" marB="26897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2994687"/>
                  </a:ext>
                </a:extLst>
              </a:tr>
            </a:tbl>
          </a:graphicData>
        </a:graphic>
      </p:graphicFrame>
      <p:pic>
        <p:nvPicPr>
          <p:cNvPr id="7" name="Audio 6">
            <a:extLst>
              <a:ext uri="{FF2B5EF4-FFF2-40B4-BE49-F238E27FC236}">
                <a16:creationId xmlns:a16="http://schemas.microsoft.com/office/drawing/2014/main" id="{2B8769F8-900A-6BCE-ED69-1D65407F3C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38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173"/>
    </mc:Choice>
    <mc:Fallback xmlns="">
      <p:transition spd="slow" advTm="136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5BF2AB-F062-CCD6-86B3-42CF61A2D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Actual vs Forecasted Prices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with a line and a line&#10;&#10;Description automatically generated with medium confidence">
            <a:extLst>
              <a:ext uri="{FF2B5EF4-FFF2-40B4-BE49-F238E27FC236}">
                <a16:creationId xmlns:a16="http://schemas.microsoft.com/office/drawing/2014/main" id="{A0478793-EB79-E87F-A1FA-047046F099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5295" y="2426958"/>
            <a:ext cx="6544438" cy="32231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8E1090-445F-3DD6-6A26-126E03F4863E}"/>
              </a:ext>
            </a:extLst>
          </p:cNvPr>
          <p:cNvSpPr txBox="1"/>
          <p:nvPr/>
        </p:nvSpPr>
        <p:spPr>
          <a:xfrm>
            <a:off x="7553195" y="2599509"/>
            <a:ext cx="3384131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Line chart showing: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Actual prices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ARIMA forecasts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GARCH forecasts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Audio 9">
            <a:extLst>
              <a:ext uri="{FF2B5EF4-FFF2-40B4-BE49-F238E27FC236}">
                <a16:creationId xmlns:a16="http://schemas.microsoft.com/office/drawing/2014/main" id="{93214CEA-D6BF-5AE4-6F40-E51D1C4638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1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53"/>
    </mc:Choice>
    <mc:Fallback xmlns="">
      <p:transition spd="slow" advTm="31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42D3E-063A-A67F-65DD-BAB0268DD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sz="6000" dirty="0"/>
              <a:t>What Worked &amp; What Didn’t Work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E01BE-F64E-5985-6748-0A9DE2D8FB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2400" dirty="0"/>
              <a:t>Worked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BE90E-CD41-AC78-7176-FE80B1B91EF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AU" sz="2800" dirty="0"/>
              <a:t>ARIMA captured short-term autocorrelations in returns.</a:t>
            </a:r>
          </a:p>
          <a:p>
            <a:r>
              <a:rPr lang="en-AU" sz="2800" dirty="0"/>
              <a:t>GARCH captured volatility clustering</a:t>
            </a:r>
          </a:p>
          <a:p>
            <a:r>
              <a:rPr lang="en-AU" kern="1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Standard financial patterns were confirmed: non-stationarity in prices and volatility in returns.</a:t>
            </a:r>
          </a:p>
          <a:p>
            <a:endParaRPr lang="en-US" sz="2800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4AECC-44F8-E51C-CD77-2C4E689CE7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sz="2400" dirty="0"/>
              <a:t>Didn’t Work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DD0DD4-7C37-D995-5726-6DBD474373F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AU" dirty="0"/>
              <a:t>No model beat naive forecast</a:t>
            </a:r>
          </a:p>
          <a:p>
            <a:r>
              <a:rPr lang="en-AU" dirty="0"/>
              <a:t>GARCH didn’t improve point forecasts</a:t>
            </a:r>
          </a:p>
          <a:p>
            <a:r>
              <a:rPr lang="en-AU" dirty="0"/>
              <a:t>Heavy tails not captured by normal GARCH(1,1) with normal residuals</a:t>
            </a:r>
          </a:p>
          <a:p>
            <a:endParaRPr lang="en-US" dirty="0"/>
          </a:p>
        </p:txBody>
      </p:sp>
      <p:pic>
        <p:nvPicPr>
          <p:cNvPr id="9" name="Picture 2" descr="What Worked Well (A to Z Challenge) | Dare To Live Courageously...">
            <a:extLst>
              <a:ext uri="{FF2B5EF4-FFF2-40B4-BE49-F238E27FC236}">
                <a16:creationId xmlns:a16="http://schemas.microsoft.com/office/drawing/2014/main" id="{BC8FECD7-83EC-E7B5-AB8D-9E1369954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45529" y="5022936"/>
            <a:ext cx="2718613" cy="183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Audio 11">
            <a:extLst>
              <a:ext uri="{FF2B5EF4-FFF2-40B4-BE49-F238E27FC236}">
                <a16:creationId xmlns:a16="http://schemas.microsoft.com/office/drawing/2014/main" id="{241C0812-2A40-C589-C78B-EE1600DDED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6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513"/>
    </mc:Choice>
    <mc:Fallback xmlns="">
      <p:transition spd="slow" advTm="96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5B3DE-2BB9-6B89-A8F7-0285466F5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AU" sz="4000"/>
              <a:t>Lessons Learned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53036-B884-9E7E-3C37-991358DCB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AU" sz="2000" dirty="0"/>
              <a:t>Markets are extremely hard to predict short-term</a:t>
            </a:r>
          </a:p>
          <a:p>
            <a:r>
              <a:rPr lang="en-AU" sz="2000" dirty="0"/>
              <a:t>Complex models don’t always perform better</a:t>
            </a:r>
          </a:p>
          <a:p>
            <a:r>
              <a:rPr lang="en-AU" sz="2000" dirty="0"/>
              <a:t>Naive benchmarks are important reality checks</a:t>
            </a:r>
          </a:p>
          <a:p>
            <a:endParaRPr lang="en-US" sz="2000" dirty="0"/>
          </a:p>
        </p:txBody>
      </p:sp>
      <p:pic>
        <p:nvPicPr>
          <p:cNvPr id="14" name="Picture 13" descr="Colourful carved figures of humans">
            <a:extLst>
              <a:ext uri="{FF2B5EF4-FFF2-40B4-BE49-F238E27FC236}">
                <a16:creationId xmlns:a16="http://schemas.microsoft.com/office/drawing/2014/main" id="{AED0C9F0-21E0-A9DC-0D72-2BCC9A7889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451" r="22217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pic>
        <p:nvPicPr>
          <p:cNvPr id="7" name="Audio 6">
            <a:extLst>
              <a:ext uri="{FF2B5EF4-FFF2-40B4-BE49-F238E27FC236}">
                <a16:creationId xmlns:a16="http://schemas.microsoft.com/office/drawing/2014/main" id="{8322B6D3-8E11-1311-3734-F8EA1D93D2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85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878"/>
    </mc:Choice>
    <mc:Fallback xmlns="">
      <p:transition spd="slow" advTm="103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413</Words>
  <Application>Microsoft Macintosh PowerPoint</Application>
  <PresentationFormat>Widescreen</PresentationFormat>
  <Paragraphs>53</Paragraphs>
  <Slides>7</Slides>
  <Notes>2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Short-Term S&amp;P 500 Forecasting with ARIMA and GARCH – Key Results</vt:lpstr>
      <vt:lpstr>Project Objective</vt:lpstr>
      <vt:lpstr>ARIMA and GARCH</vt:lpstr>
      <vt:lpstr>Key Results – Model Performance</vt:lpstr>
      <vt:lpstr>Actual vs Forecasted Prices</vt:lpstr>
      <vt:lpstr>What Worked &amp; What Didn’t Work</vt:lpstr>
      <vt:lpstr>Lessons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Olav Berger</dc:creator>
  <cp:lastModifiedBy>Olav Berger</cp:lastModifiedBy>
  <cp:revision>2</cp:revision>
  <dcterms:created xsi:type="dcterms:W3CDTF">2025-04-04T09:22:03Z</dcterms:created>
  <dcterms:modified xsi:type="dcterms:W3CDTF">2025-04-09T15:19:25Z</dcterms:modified>
</cp:coreProperties>
</file>

<file path=docProps/thumbnail.jpeg>
</file>